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2192000" cy="16256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016" y="3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049897"/>
            <a:ext cx="10363200" cy="34845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9211733"/>
            <a:ext cx="8534400" cy="4154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1542815"/>
            <a:ext cx="3657600" cy="328770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1542815"/>
            <a:ext cx="10769600" cy="328770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0445986"/>
            <a:ext cx="10363200" cy="3228622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6889990"/>
            <a:ext cx="10363200" cy="35559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27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45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1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09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64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3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10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183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8989723"/>
            <a:ext cx="7213600" cy="2543010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8989723"/>
            <a:ext cx="7213600" cy="2543010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50994"/>
            <a:ext cx="10972800" cy="270933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638786"/>
            <a:ext cx="5386917" cy="151647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729" indent="0">
              <a:buNone/>
              <a:defRPr sz="3600" b="1"/>
            </a:lvl2pPr>
            <a:lvl3pPr marL="1625458" indent="0">
              <a:buNone/>
              <a:defRPr sz="3200" b="1"/>
            </a:lvl3pPr>
            <a:lvl4pPr marL="2438187" indent="0">
              <a:buNone/>
              <a:defRPr sz="2800" b="1"/>
            </a:lvl4pPr>
            <a:lvl5pPr marL="3250916" indent="0">
              <a:buNone/>
              <a:defRPr sz="2800" b="1"/>
            </a:lvl5pPr>
            <a:lvl6pPr marL="4063644" indent="0">
              <a:buNone/>
              <a:defRPr sz="2800" b="1"/>
            </a:lvl6pPr>
            <a:lvl7pPr marL="4876373" indent="0">
              <a:buNone/>
              <a:defRPr sz="2800" b="1"/>
            </a:lvl7pPr>
            <a:lvl8pPr marL="5689102" indent="0">
              <a:buNone/>
              <a:defRPr sz="2800" b="1"/>
            </a:lvl8pPr>
            <a:lvl9pPr marL="6501831" indent="0">
              <a:buNone/>
              <a:defRPr sz="2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5155259"/>
            <a:ext cx="5386917" cy="9366016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3638786"/>
            <a:ext cx="5389033" cy="151647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729" indent="0">
              <a:buNone/>
              <a:defRPr sz="3600" b="1"/>
            </a:lvl2pPr>
            <a:lvl3pPr marL="1625458" indent="0">
              <a:buNone/>
              <a:defRPr sz="3200" b="1"/>
            </a:lvl3pPr>
            <a:lvl4pPr marL="2438187" indent="0">
              <a:buNone/>
              <a:defRPr sz="2800" b="1"/>
            </a:lvl4pPr>
            <a:lvl5pPr marL="3250916" indent="0">
              <a:buNone/>
              <a:defRPr sz="2800" b="1"/>
            </a:lvl5pPr>
            <a:lvl6pPr marL="4063644" indent="0">
              <a:buNone/>
              <a:defRPr sz="2800" b="1"/>
            </a:lvl6pPr>
            <a:lvl7pPr marL="4876373" indent="0">
              <a:buNone/>
              <a:defRPr sz="2800" b="1"/>
            </a:lvl7pPr>
            <a:lvl8pPr marL="5689102" indent="0">
              <a:buNone/>
              <a:defRPr sz="2800" b="1"/>
            </a:lvl8pPr>
            <a:lvl9pPr marL="6501831" indent="0">
              <a:buNone/>
              <a:defRPr sz="2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5155259"/>
            <a:ext cx="5389033" cy="9366016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647230"/>
            <a:ext cx="4011084" cy="275448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647233"/>
            <a:ext cx="6815667" cy="13874046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3401722"/>
            <a:ext cx="4011084" cy="11119557"/>
          </a:xfrm>
        </p:spPr>
        <p:txBody>
          <a:bodyPr/>
          <a:lstStyle>
            <a:lvl1pPr marL="0" indent="0">
              <a:buNone/>
              <a:defRPr sz="2500"/>
            </a:lvl1pPr>
            <a:lvl2pPr marL="812729" indent="0">
              <a:buNone/>
              <a:defRPr sz="2100"/>
            </a:lvl2pPr>
            <a:lvl3pPr marL="1625458" indent="0">
              <a:buNone/>
              <a:defRPr sz="1800"/>
            </a:lvl3pPr>
            <a:lvl4pPr marL="2438187" indent="0">
              <a:buNone/>
              <a:defRPr sz="1600"/>
            </a:lvl4pPr>
            <a:lvl5pPr marL="3250916" indent="0">
              <a:buNone/>
              <a:defRPr sz="1600"/>
            </a:lvl5pPr>
            <a:lvl6pPr marL="4063644" indent="0">
              <a:buNone/>
              <a:defRPr sz="1600"/>
            </a:lvl6pPr>
            <a:lvl7pPr marL="4876373" indent="0">
              <a:buNone/>
              <a:defRPr sz="1600"/>
            </a:lvl7pPr>
            <a:lvl8pPr marL="5689102" indent="0">
              <a:buNone/>
              <a:defRPr sz="1600"/>
            </a:lvl8pPr>
            <a:lvl9pPr marL="650183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11379200"/>
            <a:ext cx="7315200" cy="134337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1452504"/>
            <a:ext cx="7315200" cy="9753600"/>
          </a:xfrm>
        </p:spPr>
        <p:txBody>
          <a:bodyPr/>
          <a:lstStyle>
            <a:lvl1pPr marL="0" indent="0">
              <a:buNone/>
              <a:defRPr sz="5700"/>
            </a:lvl1pPr>
            <a:lvl2pPr marL="812729" indent="0">
              <a:buNone/>
              <a:defRPr sz="5000"/>
            </a:lvl2pPr>
            <a:lvl3pPr marL="1625458" indent="0">
              <a:buNone/>
              <a:defRPr sz="4300"/>
            </a:lvl3pPr>
            <a:lvl4pPr marL="2438187" indent="0">
              <a:buNone/>
              <a:defRPr sz="3600"/>
            </a:lvl4pPr>
            <a:lvl5pPr marL="3250916" indent="0">
              <a:buNone/>
              <a:defRPr sz="3600"/>
            </a:lvl5pPr>
            <a:lvl6pPr marL="4063644" indent="0">
              <a:buNone/>
              <a:defRPr sz="3600"/>
            </a:lvl6pPr>
            <a:lvl7pPr marL="4876373" indent="0">
              <a:buNone/>
              <a:defRPr sz="3600"/>
            </a:lvl7pPr>
            <a:lvl8pPr marL="5689102" indent="0">
              <a:buNone/>
              <a:defRPr sz="3600"/>
            </a:lvl8pPr>
            <a:lvl9pPr marL="6501831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12722579"/>
            <a:ext cx="7315200" cy="1907821"/>
          </a:xfrm>
        </p:spPr>
        <p:txBody>
          <a:bodyPr/>
          <a:lstStyle>
            <a:lvl1pPr marL="0" indent="0">
              <a:buNone/>
              <a:defRPr sz="2500"/>
            </a:lvl1pPr>
            <a:lvl2pPr marL="812729" indent="0">
              <a:buNone/>
              <a:defRPr sz="2100"/>
            </a:lvl2pPr>
            <a:lvl3pPr marL="1625458" indent="0">
              <a:buNone/>
              <a:defRPr sz="1800"/>
            </a:lvl3pPr>
            <a:lvl4pPr marL="2438187" indent="0">
              <a:buNone/>
              <a:defRPr sz="1600"/>
            </a:lvl4pPr>
            <a:lvl5pPr marL="3250916" indent="0">
              <a:buNone/>
              <a:defRPr sz="1600"/>
            </a:lvl5pPr>
            <a:lvl6pPr marL="4063644" indent="0">
              <a:buNone/>
              <a:defRPr sz="1600"/>
            </a:lvl6pPr>
            <a:lvl7pPr marL="4876373" indent="0">
              <a:buNone/>
              <a:defRPr sz="1600"/>
            </a:lvl7pPr>
            <a:lvl8pPr marL="5689102" indent="0">
              <a:buNone/>
              <a:defRPr sz="1600"/>
            </a:lvl8pPr>
            <a:lvl9pPr marL="650183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50994"/>
            <a:ext cx="10972800" cy="2709333"/>
          </a:xfrm>
          <a:prstGeom prst="rect">
            <a:avLst/>
          </a:prstGeom>
        </p:spPr>
        <p:txBody>
          <a:bodyPr vert="horz" lIns="162546" tIns="81273" rIns="162546" bIns="8127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793070"/>
            <a:ext cx="10972800" cy="10728209"/>
          </a:xfrm>
          <a:prstGeom prst="rect">
            <a:avLst/>
          </a:prstGeom>
        </p:spPr>
        <p:txBody>
          <a:bodyPr vert="horz" lIns="162546" tIns="81273" rIns="162546" bIns="8127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15066908"/>
            <a:ext cx="2844800" cy="865481"/>
          </a:xfrm>
          <a:prstGeom prst="rect">
            <a:avLst/>
          </a:prstGeom>
        </p:spPr>
        <p:txBody>
          <a:bodyPr vert="horz" lIns="162546" tIns="81273" rIns="162546" bIns="812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0AFD-C8F0-41CE-B15F-C3D045FFA73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15066908"/>
            <a:ext cx="3860800" cy="865481"/>
          </a:xfrm>
          <a:prstGeom prst="rect">
            <a:avLst/>
          </a:prstGeom>
        </p:spPr>
        <p:txBody>
          <a:bodyPr vert="horz" lIns="162546" tIns="81273" rIns="162546" bIns="812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15066908"/>
            <a:ext cx="2844800" cy="865481"/>
          </a:xfrm>
          <a:prstGeom prst="rect">
            <a:avLst/>
          </a:prstGeom>
        </p:spPr>
        <p:txBody>
          <a:bodyPr vert="horz" lIns="162546" tIns="81273" rIns="162546" bIns="812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99F3-0827-4128-B7C3-744A8C074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625458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47" indent="-609547" algn="l" defTabSz="162545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84" indent="-507956" algn="l" defTabSz="1625458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822" indent="-406364" algn="l" defTabSz="162545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51" indent="-406364" algn="l" defTabSz="162545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80" indent="-406364" algn="l" defTabSz="1625458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009" indent="-406364" algn="l" defTabSz="1625458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738" indent="-406364" algn="l" defTabSz="1625458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467" indent="-406364" algn="l" defTabSz="1625458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96" indent="-406364" algn="l" defTabSz="1625458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29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58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87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916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644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73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102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831" algn="l" defTabSz="162545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5F314B5-11C6-B410-30CD-6239591B628E}"/>
              </a:ext>
            </a:extLst>
          </p:cNvPr>
          <p:cNvSpPr/>
          <p:nvPr/>
        </p:nvSpPr>
        <p:spPr>
          <a:xfrm>
            <a:off x="446049" y="4405744"/>
            <a:ext cx="11396546" cy="1526705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основаниям исключения информации о подрядной организации из реестра квалифицированных подрядных организаций добавлены: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D3688-CD3A-9B29-6769-C02BAF34A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212" y="332509"/>
            <a:ext cx="10079182" cy="133737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Российской Федерации усилены требования к подрядным организациям, привлекаемым к работам по капитальному ремонту многоквартирных домов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4963BB-356A-82B3-9A8B-74A67C019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46" y="1641764"/>
            <a:ext cx="11305308" cy="2621632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предварительного отбора подрядных организаций для оказания услуг и (или) выполнения работ по капитальному ремонту общего имущества в многоквартирном доме установлено дополнительное требование к участникам предварительного отбора – отсутствие в отношении участника предварительного отбора решения об исключении подрядной организации из реестра квалифицированных подрядных организаций в случае установления одного из фактов, указанных в подпунктах «з» - «к» пункта 66 данного Положения, в течение года до даты рассмотрения заявок на участие в предварительном отборе комиссией по проведению предварительного отбора.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AE8E20-46FE-91F6-2B83-2CB44484E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" y="434622"/>
            <a:ext cx="2326849" cy="916197"/>
          </a:xfrm>
          <a:prstGeom prst="rect">
            <a:avLst/>
          </a:prstGeom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84CC109-7661-C380-E6B3-E8D6302436D7}"/>
              </a:ext>
            </a:extLst>
          </p:cNvPr>
          <p:cNvSpPr/>
          <p:nvPr/>
        </p:nvSpPr>
        <p:spPr>
          <a:xfrm>
            <a:off x="444528" y="6101745"/>
            <a:ext cx="11374244" cy="4661209"/>
          </a:xfrm>
          <a:prstGeom prst="roundRect">
            <a:avLst/>
          </a:prstGeom>
          <a:solidFill>
            <a:schemeClr val="bg1"/>
          </a:solidFill>
          <a:ln w="38100" cmpd="sng">
            <a:solidFill>
              <a:srgbClr val="BDEE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непредставление подрядной организацией в случае изменения сведений о подрядной организации, содержащихся в реестре квалифицированных подрядных организаций, в орган по ведению реестра документов, указанных в пункте 69 настоящего Положения, в установленный срок;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включение информации о подрядной организации, включенной в реестр квалифицированных подрядных организаций, по результатам нового предварительного отбора до истечения периода, на который подрядная организация была включена в реестр квалифицированных подрядных организаций, – в части информации, содержащейся в реестре квалифицированных подрядных организаций и включенной в него по результатам ранее проведенного предварительного отбора.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2D3FE0-2F7C-C6E0-3510-BDC340D1FFBF}"/>
              </a:ext>
            </a:extLst>
          </p:cNvPr>
          <p:cNvSpPr txBox="1"/>
          <p:nvPr/>
        </p:nvSpPr>
        <p:spPr>
          <a:xfrm>
            <a:off x="517165" y="11022406"/>
            <a:ext cx="111576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согласно внесенным изменениям Заявка на участие в электронном аукционе не допускается комиссией по осуществлению закупок к участию в электронном аукционе в том числе в случае применения в отношении подрядной организации саморегулируемой организацией меры дисциплинарного воздействия в виде приостановления права выполнять инженерные изыскания, осуществлять подготовку проектной документации, строительство, реконструкцию, капитальный ремонт, снос объектов капитального строительства.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645C8F-8972-5FFF-FCE1-CB62170DCBA5}"/>
              </a:ext>
            </a:extLst>
          </p:cNvPr>
          <p:cNvSpPr txBox="1"/>
          <p:nvPr/>
        </p:nvSpPr>
        <p:spPr>
          <a:xfrm>
            <a:off x="708313" y="13809039"/>
            <a:ext cx="11082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изменения внесены Постановлением Правительства РФ от 12.10.2023 № 1690 в Положение о привлечении специализированной некоммерческой организацией, осуществляющей деятельность, направленную на обеспечение проведения капитального ремонта общего имущества в многоквартирных домах, подрядных организаций для оказания услуг и (или) выполнения работ по капитальному ремонту общего имущества в многоквартирном доме, утвержденное Постановлением Правительства РФ от 01.07.2016 № 615 и вступают в силу с 23.10.2023 (за исключением отдельных положений).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27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Правительством Российской Федерации усилены требования к подрядным организациям, привлекаемым к работам по капитальному ремонту многоквартирных домов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Правительством Российской Федерации усилены требования к подрядным организациям, привлекаемым к работам по капитальному ремонту многоквартирных домов</dc:title>
  <dc:creator>School102</dc:creator>
  <cp:lastModifiedBy>School102</cp:lastModifiedBy>
  <cp:revision>1</cp:revision>
  <dcterms:modified xsi:type="dcterms:W3CDTF">2023-11-02T13:26:31Z</dcterms:modified>
</cp:coreProperties>
</file>